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5"/>
    <p:sldMasterId id="2147483648" r:id="rId6"/>
  </p:sldMasterIdLst>
  <p:notesMasterIdLst>
    <p:notesMasterId r:id="rId18"/>
  </p:notesMasterIdLst>
  <p:handoutMasterIdLst>
    <p:handoutMasterId r:id="rId19"/>
  </p:handoutMasterIdLst>
  <p:sldIdLst>
    <p:sldId id="461" r:id="rId7"/>
    <p:sldId id="462" r:id="rId8"/>
    <p:sldId id="463" r:id="rId9"/>
    <p:sldId id="460" r:id="rId10"/>
    <p:sldId id="436" r:id="rId11"/>
    <p:sldId id="464" r:id="rId12"/>
    <p:sldId id="466" r:id="rId13"/>
    <p:sldId id="478" r:id="rId14"/>
    <p:sldId id="480" r:id="rId15"/>
    <p:sldId id="468" r:id="rId16"/>
    <p:sldId id="467" r:id="rId17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64F90"/>
    <a:srgbClr val="212A4C"/>
    <a:srgbClr val="808080"/>
    <a:srgbClr val="F2F2F2"/>
    <a:srgbClr val="E5B13D"/>
    <a:srgbClr val="C6302A"/>
    <a:srgbClr val="C62C2A"/>
    <a:srgbClr val="9C9A00"/>
    <a:srgbClr val="D10074"/>
    <a:srgbClr val="569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 autoAdjust="0"/>
    <p:restoredTop sz="89393" autoAdjust="0"/>
  </p:normalViewPr>
  <p:slideViewPr>
    <p:cSldViewPr>
      <p:cViewPr varScale="1">
        <p:scale>
          <a:sx n="97" d="100"/>
          <a:sy n="97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80" y="-42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45AA94B-07AA-C049-BF63-778694D1E319}" type="datetimeFigureOut">
              <a:rPr lang="en-US"/>
              <a:pPr>
                <a:defRPr/>
              </a:pPr>
              <a:t>3/23/2016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F2BEF7C-DB66-F74E-99B8-C1552CD90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1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4888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39" y="4721225"/>
            <a:ext cx="4989936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450"/>
            <a:ext cx="294888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2450"/>
            <a:ext cx="294888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7A3F795-6DA9-6945-A8C4-D2F8407788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378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3F795-6DA9-6945-A8C4-D2F840778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07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3F795-6DA9-6945-A8C4-D2F840778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0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3F795-6DA9-6945-A8C4-D2F840778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07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3F795-6DA9-6945-A8C4-D2F840778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07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3F795-6DA9-6945-A8C4-D2F8407788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07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3F795-6DA9-6945-A8C4-D2F840778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07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3F795-6DA9-6945-A8C4-D2F8407788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5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114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Fea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520" y="1412776"/>
            <a:ext cx="2088232" cy="1514476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2339974" y="1412776"/>
            <a:ext cx="6552506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 smtClean="0"/>
              <a:t>Click to add table, graph, chart, picture or content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51520" y="3068605"/>
            <a:ext cx="2088232" cy="1514476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2339974" y="3068960"/>
            <a:ext cx="6552506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 smtClean="0"/>
              <a:t>Click to add table, graph, chart, picture or content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51520" y="4724789"/>
            <a:ext cx="2088232" cy="1514476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5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2339974" y="4725144"/>
            <a:ext cx="6552506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 smtClean="0"/>
              <a:t>Click to add table, graph, chart, picture or content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Heading (28pt Arial Bold)</a:t>
            </a:r>
            <a:br>
              <a:rPr lang="en-US" dirty="0" smtClean="0"/>
            </a:br>
            <a:r>
              <a:rPr lang="en-US" dirty="0" smtClean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12012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Box with Blu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4" y="1412875"/>
            <a:ext cx="8641656" cy="576263"/>
          </a:xfrm>
          <a:prstGeom prst="rect">
            <a:avLst/>
          </a:prstGeom>
          <a:solidFill>
            <a:schemeClr val="tx2"/>
          </a:solidFill>
        </p:spPr>
        <p:txBody>
          <a:bodyPr vert="horz" anchor="ctr"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AU" dirty="0" smtClean="0"/>
              <a:t>Click to edit Box heading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50825" y="1989138"/>
            <a:ext cx="8641655" cy="42481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Heading (28pt Arial Bold)</a:t>
            </a:r>
            <a:br>
              <a:rPr lang="en-US" dirty="0" smtClean="0"/>
            </a:br>
            <a:r>
              <a:rPr lang="en-US" dirty="0" smtClean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580927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exibl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Heading (28pt Arial Bold)</a:t>
            </a:r>
            <a:br>
              <a:rPr lang="en-US" dirty="0" smtClean="0"/>
            </a:br>
            <a:r>
              <a:rPr lang="en-US" dirty="0" smtClean="0"/>
              <a:t>Two lines only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3573017"/>
            <a:ext cx="8640960" cy="259228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800" baseline="0">
                <a:solidFill>
                  <a:srgbClr val="000000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AU" dirty="0" smtClean="0"/>
              <a:t>You can add a chart, table, graph or image by clicking the icons below.</a:t>
            </a:r>
          </a:p>
          <a:p>
            <a:pPr lvl="4"/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1412776"/>
            <a:ext cx="8640960" cy="2014984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6382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exible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20072" y="1412776"/>
            <a:ext cx="3672408" cy="4752529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800" baseline="0">
                <a:solidFill>
                  <a:srgbClr val="000000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AU" dirty="0" smtClean="0"/>
              <a:t>You can add a chart, table, graph or image by clicking the icons below.</a:t>
            </a:r>
          </a:p>
          <a:p>
            <a:pPr lvl="4"/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1412776"/>
            <a:ext cx="4824536" cy="4752528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Heading (28pt Arial Bold)</a:t>
            </a:r>
            <a:br>
              <a:rPr lang="en-US" dirty="0" smtClean="0"/>
            </a:br>
            <a:r>
              <a:rPr lang="en-US" dirty="0" smtClean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4030405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Box with Blu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4" y="1412875"/>
            <a:ext cx="8641656" cy="576263"/>
          </a:xfrm>
          <a:prstGeom prst="rect">
            <a:avLst/>
          </a:prstGeom>
          <a:solidFill>
            <a:schemeClr val="tx2"/>
          </a:solidFill>
        </p:spPr>
        <p:txBody>
          <a:bodyPr vert="horz" anchor="ctr"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AU" dirty="0" smtClean="0"/>
              <a:t>Click to edit Box heading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50825" y="1989138"/>
            <a:ext cx="8641655" cy="42481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Heading (28pt Arial Bold)</a:t>
            </a:r>
            <a:br>
              <a:rPr lang="en-US" dirty="0" smtClean="0"/>
            </a:br>
            <a:r>
              <a:rPr lang="en-US" dirty="0" smtClean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7562542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Box with Blue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50825" y="1989138"/>
            <a:ext cx="4249167" cy="4176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4008" y="1989138"/>
            <a:ext cx="4249738" cy="4176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50824" y="1412875"/>
            <a:ext cx="4249167" cy="576263"/>
          </a:xfrm>
          <a:prstGeom prst="rect">
            <a:avLst/>
          </a:prstGeom>
          <a:solidFill>
            <a:srgbClr val="264F90"/>
          </a:solidFill>
        </p:spPr>
        <p:txBody>
          <a:bodyPr vert="horz" anchor="ctr"/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8" y="1412875"/>
            <a:ext cx="4249167" cy="576263"/>
          </a:xfrm>
          <a:prstGeom prst="rect">
            <a:avLst/>
          </a:prstGeom>
          <a:solidFill>
            <a:srgbClr val="264F90"/>
          </a:solidFill>
        </p:spPr>
        <p:txBody>
          <a:bodyPr vert="horz" anchor="ctr"/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Heading (28pt Arial Bold)</a:t>
            </a:r>
            <a:br>
              <a:rPr lang="en-US" dirty="0" smtClean="0"/>
            </a:br>
            <a:r>
              <a:rPr lang="en-US" dirty="0" smtClean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27768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/Chart/Graph/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520" y="5223322"/>
            <a:ext cx="8640960" cy="10859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caption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250824" y="1412776"/>
            <a:ext cx="8641655" cy="3745012"/>
          </a:xfrm>
          <a:prstGeom prst="rect">
            <a:avLst/>
          </a:prstGeom>
        </p:spPr>
        <p:txBody>
          <a:bodyPr vert="horz"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add table, chart, graph, image or text content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Heading (28pt Arial Bold)</a:t>
            </a:r>
            <a:br>
              <a:rPr lang="en-US" dirty="0" smtClean="0"/>
            </a:br>
            <a:r>
              <a:rPr lang="en-US" dirty="0" smtClean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0286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ea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520" y="1412420"/>
            <a:ext cx="2088232" cy="4759780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2339974" y="1412776"/>
            <a:ext cx="6552506" cy="4752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 smtClean="0"/>
              <a:t>Click to add table, graph, chart, picture or content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Heading (28pt Arial Bold)</a:t>
            </a:r>
            <a:br>
              <a:rPr lang="en-US" dirty="0" smtClean="0"/>
            </a:br>
            <a:r>
              <a:rPr lang="en-US" dirty="0" smtClean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4734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Fea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520" y="1412776"/>
            <a:ext cx="2088232" cy="2307773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9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2339974" y="1412776"/>
            <a:ext cx="6552506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 smtClean="0"/>
              <a:t>Click to add table, graph, chart, picture or content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51520" y="3861048"/>
            <a:ext cx="2088232" cy="2307773"/>
          </a:xfrm>
          <a:prstGeom prst="rect">
            <a:avLst/>
          </a:prstGeom>
          <a:solidFill>
            <a:srgbClr val="264F90"/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2339974" y="3861404"/>
            <a:ext cx="6552506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>
              <a:defRPr sz="1800" baseline="0"/>
            </a:lvl1pPr>
          </a:lstStyle>
          <a:p>
            <a:pPr lvl="0"/>
            <a:r>
              <a:rPr lang="en-US" sz="1800" dirty="0" smtClean="0"/>
              <a:t>Click to add table, graph, chart, picture or content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40400" anchor="t"/>
          <a:lstStyle>
            <a:lvl1pPr marL="184150" indent="0">
              <a:spcBef>
                <a:spcPts val="60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Heading (28pt Arial Bold)</a:t>
            </a:r>
            <a:br>
              <a:rPr lang="en-US" dirty="0" smtClean="0"/>
            </a:br>
            <a:r>
              <a:rPr lang="en-US" dirty="0" smtClean="0"/>
              <a:t>Two lines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717030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0"/>
            <a:ext cx="9180000" cy="688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507432"/>
            <a:ext cx="9162000" cy="37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2" r:id="rId3"/>
    <p:sldLayoutId id="2147483660" r:id="rId4"/>
    <p:sldLayoutId id="2147483656" r:id="rId5"/>
    <p:sldLayoutId id="2147483657" r:id="rId6"/>
    <p:sldLayoutId id="2147483658" r:id="rId7"/>
    <p:sldLayoutId id="2147483659" r:id="rId8"/>
  </p:sldLayoutIdLst>
  <p:transition spd="slow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413F47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rgbClr val="413F4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413F4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rgbClr val="413F4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aamc.org.au/portfolio-items/advanced-composite-structures-australia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/>
          </p:cNvSpPr>
          <p:nvPr/>
        </p:nvSpPr>
        <p:spPr>
          <a:xfrm>
            <a:off x="107504" y="6522171"/>
            <a:ext cx="539080" cy="365125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413F4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AU" sz="1400" b="1" kern="0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50825" y="1484784"/>
            <a:ext cx="8641655" cy="4320480"/>
          </a:xfrm>
        </p:spPr>
        <p:txBody>
          <a:bodyPr/>
          <a:lstStyle/>
          <a:p>
            <a:pPr marL="354013" indent="0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sz="3200" b="1" dirty="0" smtClean="0">
                <a:solidFill>
                  <a:srgbClr val="264F90"/>
                </a:solidFill>
                <a:latin typeface="Arial" charset="0"/>
              </a:rPr>
              <a:t>R&amp;D Tax Incentive</a:t>
            </a:r>
            <a:r>
              <a:rPr lang="en-US" sz="2400" b="1" dirty="0" smtClean="0">
                <a:latin typeface="Arial" charset="0"/>
              </a:rPr>
              <a:t/>
            </a:r>
            <a:br>
              <a:rPr lang="en-US" sz="2400" b="1" dirty="0" smtClean="0">
                <a:latin typeface="Arial" charset="0"/>
              </a:rPr>
            </a:br>
            <a:r>
              <a:rPr lang="en-US" sz="2400" b="1" dirty="0" smtClean="0">
                <a:latin typeface="Arial" charset="0"/>
              </a:rPr>
              <a:t>  </a:t>
            </a:r>
            <a:r>
              <a:rPr lang="en-US" sz="2800" b="1" dirty="0" smtClean="0">
                <a:latin typeface="Arial" charset="0"/>
              </a:rPr>
              <a:t>-  </a:t>
            </a:r>
            <a:r>
              <a:rPr lang="en-US" sz="2800" b="1" i="1" dirty="0" smtClean="0">
                <a:latin typeface="Arial" charset="0"/>
              </a:rPr>
              <a:t>What is in it for </a:t>
            </a:r>
            <a:r>
              <a:rPr lang="en-US" sz="2800" b="1" i="1" dirty="0" smtClean="0">
                <a:latin typeface="Arial" charset="0"/>
              </a:rPr>
              <a:t>advanced manufacturing?</a:t>
            </a:r>
            <a:endParaRPr lang="en-AU" sz="2800" b="1" dirty="0" smtClean="0">
              <a:latin typeface="Arial" charset="0"/>
            </a:endParaRPr>
          </a:p>
          <a:p>
            <a:pPr marL="354013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AU" sz="2400" b="1" dirty="0" smtClean="0">
                <a:latin typeface="Arial" charset="0"/>
              </a:rPr>
              <a:t>30</a:t>
            </a:r>
            <a:r>
              <a:rPr lang="en-AU" sz="2400" b="1" baseline="30000" dirty="0" smtClean="0">
                <a:latin typeface="Arial" charset="0"/>
              </a:rPr>
              <a:t>th</a:t>
            </a:r>
            <a:r>
              <a:rPr lang="en-AU" sz="2400" b="1" dirty="0" smtClean="0">
                <a:latin typeface="Arial" charset="0"/>
              </a:rPr>
              <a:t> March 2016</a:t>
            </a:r>
          </a:p>
          <a:p>
            <a:pPr marL="354013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AU" sz="2400" b="1" dirty="0">
                <a:latin typeface="Arial" charset="0"/>
              </a:rPr>
              <a:t>	</a:t>
            </a:r>
            <a:r>
              <a:rPr lang="en-AU" sz="2400" b="1" dirty="0" smtClean="0">
                <a:latin typeface="Arial" charset="0"/>
              </a:rPr>
              <a:t>		Dr Greg Thomas</a:t>
            </a:r>
          </a:p>
          <a:p>
            <a:pPr marL="35401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sz="2400" b="1" dirty="0" smtClean="0">
                <a:latin typeface="Arial" charset="0"/>
              </a:rPr>
              <a:t>			Assistant State Manager</a:t>
            </a:r>
          </a:p>
          <a:p>
            <a:pPr marL="35401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sz="2400" b="1" dirty="0" smtClean="0">
                <a:latin typeface="Arial" charset="0"/>
              </a:rPr>
              <a:t>			AusIndustry - Business Services</a:t>
            </a:r>
          </a:p>
          <a:p>
            <a:pPr marL="354013" indent="0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  <a:buNone/>
            </a:pPr>
            <a:endParaRPr lang="en-AU" sz="2400" b="1" dirty="0" smtClean="0">
              <a:latin typeface="Arial" charset="0"/>
            </a:endParaRPr>
          </a:p>
        </p:txBody>
      </p:sp>
      <p:pic>
        <p:nvPicPr>
          <p:cNvPr id="7" name="Picture 6" descr="cid:image001.png@01D0F545.95A6A7A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5112568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68960"/>
            <a:ext cx="2377707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Advanced Composite Structures Australia Machine">
            <a:hlinkClick r:id="rId5"/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17640"/>
            <a:ext cx="2281994" cy="1587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309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2400" dirty="0"/>
              <a:t>AusIndustry Guidance </a:t>
            </a:r>
            <a:r>
              <a:rPr lang="en-AU" sz="2400" dirty="0" smtClean="0"/>
              <a:t>Products - A Guide to Interpretation</a:t>
            </a:r>
            <a:endParaRPr lang="en-AU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64F90"/>
                </a:solidFill>
                <a:latin typeface="Arial" charset="0"/>
                <a:ea typeface="ＭＳ Ｐゴシック" charset="0"/>
              </a:rPr>
              <a:t>R&amp;D Tax Incentive </a:t>
            </a:r>
            <a:endParaRPr lang="en-AU" sz="3200" dirty="0">
              <a:solidFill>
                <a:srgbClr val="264F90"/>
              </a:solidFill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107504" y="6522171"/>
            <a:ext cx="539080" cy="365125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413F4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AU" sz="1400" b="1" kern="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503437"/>
            <a:ext cx="38274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rgbClr val="413F47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rgbClr val="413F4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rgbClr val="413F4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rgbClr val="413F4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AU" altLang="en-US" sz="1800" kern="0" dirty="0" smtClean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AusIndustry has recently released a new Guide to Interpretation. </a:t>
            </a:r>
          </a:p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AU" altLang="en-US" sz="1800" kern="0" dirty="0" smtClean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The Guide sets out how key elements of the definition of ‘R&amp;D activities’ are interpreted.</a:t>
            </a:r>
          </a:p>
          <a:p>
            <a:pPr>
              <a:lnSpc>
                <a:spcPct val="95000"/>
              </a:lnSpc>
            </a:pPr>
            <a:r>
              <a:rPr lang="en-AU" altLang="en-US" sz="1800" kern="0" dirty="0" smtClean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It is designed to assist  companies of all sizes, across all sectors, to understand and assess whether their work is eligible for the R&amp;D Tax Incentive.</a:t>
            </a:r>
          </a:p>
          <a:p>
            <a:endParaRPr lang="en-AU" altLang="en-US" kern="0" dirty="0" smtClean="0">
              <a:solidFill>
                <a:srgbClr val="808080"/>
              </a:solidFill>
              <a:ea typeface="Geneva" pitchFamily="34" charset="0"/>
              <a:cs typeface="Geneva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2132856"/>
            <a:ext cx="3269482" cy="4176464"/>
          </a:xfrm>
          <a:prstGeom prst="rect">
            <a:avLst/>
          </a:prstGeom>
          <a:noFill/>
          <a:ln>
            <a:solidFill>
              <a:srgbClr val="212A4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51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07505" y="1989138"/>
            <a:ext cx="4392488" cy="4176166"/>
          </a:xfrm>
        </p:spPr>
        <p:txBody>
          <a:bodyPr/>
          <a:lstStyle/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endParaRPr lang="en-AU" dirty="0" smtClean="0">
              <a:solidFill>
                <a:schemeClr val="tx1"/>
              </a:solidFill>
            </a:endParaRP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endParaRPr lang="en-AU" dirty="0" smtClean="0">
              <a:solidFill>
                <a:schemeClr val="tx1"/>
              </a:solidFill>
            </a:endParaRP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endParaRPr lang="en-AU" dirty="0" smtClean="0">
              <a:solidFill>
                <a:schemeClr val="tx1"/>
              </a:solidFill>
            </a:endParaRP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endParaRPr lang="en-AU" dirty="0" smtClean="0">
              <a:solidFill>
                <a:schemeClr val="tx1"/>
              </a:solidFill>
            </a:endParaRP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en-AU" dirty="0" smtClean="0">
                <a:solidFill>
                  <a:srgbClr val="808080"/>
                </a:solidFill>
              </a:rPr>
              <a:t>13 28 46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</a:pPr>
            <a:r>
              <a:rPr lang="en-AU" dirty="0" smtClean="0">
                <a:solidFill>
                  <a:srgbClr val="808080"/>
                </a:solidFill>
              </a:rPr>
              <a:t>rdtaxincentive@industry.gov.au</a:t>
            </a:r>
          </a:p>
          <a:p>
            <a:pPr marL="342000" indent="-342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dirty="0" smtClean="0">
                <a:solidFill>
                  <a:srgbClr val="808080"/>
                </a:solidFill>
              </a:rPr>
              <a:t>www.business.gov.au</a:t>
            </a:r>
          </a:p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4008" y="1989138"/>
            <a:ext cx="4392488" cy="4176166"/>
          </a:xfrm>
        </p:spPr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>
              <a:spcBef>
                <a:spcPts val="432"/>
              </a:spcBef>
              <a:spcAft>
                <a:spcPts val="600"/>
              </a:spcAft>
            </a:pPr>
            <a:endParaRPr lang="en-AU" dirty="0" smtClean="0">
              <a:solidFill>
                <a:schemeClr val="tx1"/>
              </a:solidFill>
            </a:endParaRPr>
          </a:p>
          <a:p>
            <a:pPr>
              <a:spcBef>
                <a:spcPts val="432"/>
              </a:spcBef>
              <a:spcAft>
                <a:spcPts val="600"/>
              </a:spcAft>
            </a:pPr>
            <a:r>
              <a:rPr lang="en-AU" dirty="0" smtClean="0">
                <a:solidFill>
                  <a:srgbClr val="808080"/>
                </a:solidFill>
              </a:rPr>
              <a:t>13 28 66</a:t>
            </a:r>
          </a:p>
          <a:p>
            <a:pPr marL="342000" indent="-342000">
              <a:spcBef>
                <a:spcPts val="43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dirty="0" smtClean="0">
                <a:solidFill>
                  <a:srgbClr val="808080"/>
                </a:solidFill>
              </a:rPr>
              <a:t>www.ato.gov.au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07504" y="1412875"/>
            <a:ext cx="4392487" cy="576263"/>
          </a:xfrm>
        </p:spPr>
        <p:txBody>
          <a:bodyPr/>
          <a:lstStyle/>
          <a:p>
            <a:pPr marL="342000" indent="-34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AU" dirty="0" smtClean="0">
              <a:solidFill>
                <a:srgbClr val="6B6B6B"/>
              </a:solidFill>
            </a:endParaRPr>
          </a:p>
          <a:p>
            <a:pPr marL="342000" indent="-34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dirty="0" smtClean="0">
                <a:solidFill>
                  <a:schemeClr val="bg1"/>
                </a:solidFill>
              </a:rPr>
              <a:t>Questions on:</a:t>
            </a:r>
          </a:p>
          <a:p>
            <a:pPr marL="342000" indent="-34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dirty="0" smtClean="0">
                <a:solidFill>
                  <a:schemeClr val="bg1"/>
                </a:solidFill>
              </a:rPr>
              <a:t>Registration &amp; eligibility of R&amp;D activities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644008" y="1412875"/>
            <a:ext cx="4392488" cy="576263"/>
          </a:xfrm>
        </p:spPr>
        <p:txBody>
          <a:bodyPr/>
          <a:lstStyle/>
          <a:p>
            <a:pPr marL="342000" indent="-34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dirty="0" smtClean="0">
                <a:solidFill>
                  <a:schemeClr val="bg1"/>
                </a:solidFill>
              </a:rPr>
              <a:t>Questions on:</a:t>
            </a:r>
          </a:p>
          <a:p>
            <a:pPr marL="342000" indent="-34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dirty="0" smtClean="0">
                <a:solidFill>
                  <a:schemeClr val="bg1"/>
                </a:solidFill>
              </a:rPr>
              <a:t>Eligible entities &amp; amounts you can claim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264F90"/>
                </a:solidFill>
              </a:rPr>
              <a:t>Programme Administration </a:t>
            </a:r>
            <a:endParaRPr lang="en-AU" sz="3200" dirty="0">
              <a:solidFill>
                <a:srgbClr val="264F90"/>
              </a:solidFill>
            </a:endParaRPr>
          </a:p>
        </p:txBody>
      </p:sp>
      <p:pic>
        <p:nvPicPr>
          <p:cNvPr id="9" name="Picture 9" descr="ATO 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55948"/>
            <a:ext cx="3528392" cy="139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/>
        </p:nvSpPr>
        <p:spPr>
          <a:xfrm>
            <a:off x="107504" y="6522171"/>
            <a:ext cx="539080" cy="365125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413F4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AU" sz="1400" b="1" kern="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icentral/AI/ToolsResources/PublishingImages/SBS%20Logos/DeptIndustryScience_Business_inlin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204864"/>
            <a:ext cx="4104455" cy="52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id:image001.png@01D0F545.95A6A7A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44" y="2137763"/>
            <a:ext cx="4321948" cy="631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2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0824" y="1412875"/>
            <a:ext cx="8713664" cy="576263"/>
          </a:xfrm>
        </p:spPr>
        <p:txBody>
          <a:bodyPr/>
          <a:lstStyle/>
          <a:p>
            <a:r>
              <a:rPr lang="en-AU" sz="2800" dirty="0" smtClean="0"/>
              <a:t>Programme Overview</a:t>
            </a:r>
            <a:endParaRPr lang="en-AU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0825" y="1989138"/>
            <a:ext cx="8713663" cy="4248174"/>
          </a:xfrm>
        </p:spPr>
        <p:txBody>
          <a:bodyPr/>
          <a:lstStyle/>
          <a:p>
            <a:pPr marL="715963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AU" altLang="en-US" sz="2400" dirty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A broad-based, market-driven, self assessment </a:t>
            </a:r>
            <a:r>
              <a:rPr lang="en-AU" altLang="en-US" sz="2400" dirty="0" smtClean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program.</a:t>
            </a:r>
            <a:endParaRPr lang="en-AU" altLang="en-US" sz="2400" dirty="0">
              <a:solidFill>
                <a:srgbClr val="808080"/>
              </a:solidFill>
              <a:ea typeface="Geneva" pitchFamily="34" charset="0"/>
              <a:cs typeface="Geneva" pitchFamily="34" charset="0"/>
            </a:endParaRPr>
          </a:p>
          <a:p>
            <a:pPr marL="715963" eaLnBrk="1" hangingPunct="1">
              <a:spcBef>
                <a:spcPct val="0"/>
              </a:spcBef>
              <a:spcAft>
                <a:spcPts val="1200"/>
              </a:spcAft>
            </a:pPr>
            <a:r>
              <a:rPr lang="en-AU" altLang="en-US" sz="2400" dirty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An entitlement program – </a:t>
            </a:r>
            <a:r>
              <a:rPr lang="en-AU" altLang="en-US" sz="2400" u="sng" dirty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not </a:t>
            </a:r>
            <a:r>
              <a:rPr lang="en-AU" altLang="en-US" sz="2400" dirty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a </a:t>
            </a:r>
            <a:r>
              <a:rPr lang="en-AU" altLang="en-US" sz="2400" dirty="0" smtClean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grant.</a:t>
            </a:r>
            <a:endParaRPr lang="en-AU" altLang="en-US" sz="2400" dirty="0">
              <a:solidFill>
                <a:srgbClr val="808080"/>
              </a:solidFill>
              <a:ea typeface="Geneva" pitchFamily="34" charset="0"/>
              <a:cs typeface="Geneva" pitchFamily="34" charset="0"/>
            </a:endParaRPr>
          </a:p>
          <a:p>
            <a:pPr marL="715963" eaLnBrk="1" hangingPunct="1">
              <a:spcBef>
                <a:spcPct val="0"/>
              </a:spcBef>
              <a:spcAft>
                <a:spcPts val="1200"/>
              </a:spcAft>
            </a:pPr>
            <a:r>
              <a:rPr lang="en-AU" altLang="en-US" sz="2400" dirty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Controlled by legislation</a:t>
            </a:r>
            <a:r>
              <a:rPr lang="en-AU" altLang="en-US" sz="2400" dirty="0" smtClean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*.</a:t>
            </a:r>
            <a:endParaRPr lang="en-AU" altLang="en-US" sz="2400" dirty="0">
              <a:solidFill>
                <a:srgbClr val="808080"/>
              </a:solidFill>
              <a:ea typeface="Geneva" pitchFamily="34" charset="0"/>
              <a:cs typeface="Geneva" pitchFamily="34" charset="0"/>
            </a:endParaRPr>
          </a:p>
          <a:p>
            <a:pPr marL="715963" eaLnBrk="1" hangingPunct="1">
              <a:spcBef>
                <a:spcPct val="0"/>
              </a:spcBef>
              <a:spcAft>
                <a:spcPts val="1200"/>
              </a:spcAft>
            </a:pPr>
            <a:r>
              <a:rPr lang="en-AU" altLang="en-US" sz="2400" dirty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Aimed at encouraging more businesses to carry out </a:t>
            </a:r>
            <a:r>
              <a:rPr lang="en-AU" altLang="en-US" sz="2400" dirty="0" smtClean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R&amp;D.</a:t>
            </a:r>
            <a:endParaRPr lang="en-AU" altLang="en-US" sz="2400" dirty="0">
              <a:solidFill>
                <a:srgbClr val="808080"/>
              </a:solidFill>
              <a:ea typeface="Geneva" pitchFamily="34" charset="0"/>
              <a:cs typeface="Geneva" pitchFamily="34" charset="0"/>
            </a:endParaRPr>
          </a:p>
          <a:p>
            <a:pPr marL="715963" eaLnBrk="1" hangingPunct="1">
              <a:spcBef>
                <a:spcPct val="0"/>
              </a:spcBef>
              <a:spcAft>
                <a:spcPts val="1200"/>
              </a:spcAft>
            </a:pPr>
            <a:r>
              <a:rPr lang="en-AU" altLang="en-US" sz="2400" dirty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Generous support, especially for small and medium-sized </a:t>
            </a:r>
            <a:r>
              <a:rPr lang="en-AU" altLang="en-US" sz="2400" dirty="0" smtClean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firms.</a:t>
            </a:r>
            <a:endParaRPr lang="en-AU" altLang="en-US" sz="2400" dirty="0">
              <a:solidFill>
                <a:srgbClr val="808080"/>
              </a:solidFill>
              <a:ea typeface="Geneva" pitchFamily="34" charset="0"/>
              <a:cs typeface="Geneva" pitchFamily="34" charset="0"/>
            </a:endParaRPr>
          </a:p>
          <a:p>
            <a:pPr marL="715963" eaLnBrk="1" hangingPunct="1">
              <a:spcBef>
                <a:spcPct val="0"/>
              </a:spcBef>
              <a:spcAft>
                <a:spcPts val="1200"/>
              </a:spcAft>
            </a:pPr>
            <a:r>
              <a:rPr lang="en-AU" altLang="en-US" sz="2400" dirty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Jointly administered by AusIndustry and </a:t>
            </a:r>
            <a:r>
              <a:rPr lang="en-AU" altLang="en-US" sz="2400" dirty="0" smtClean="0">
                <a:solidFill>
                  <a:srgbClr val="808080"/>
                </a:solidFill>
                <a:ea typeface="Geneva" pitchFamily="34" charset="0"/>
                <a:cs typeface="Geneva" pitchFamily="34" charset="0"/>
              </a:rPr>
              <a:t>ATO.</a:t>
            </a:r>
            <a:endParaRPr lang="en-AU" altLang="en-US" sz="2400" dirty="0">
              <a:solidFill>
                <a:srgbClr val="808080"/>
              </a:solidFill>
              <a:ea typeface="Geneva" pitchFamily="34" charset="0"/>
              <a:cs typeface="Geneva" pitchFamily="34" charset="0"/>
            </a:endParaRPr>
          </a:p>
          <a:p>
            <a:pPr marL="717550" indent="0" eaLnBrk="1" hangingPunct="1">
              <a:lnSpc>
                <a:spcPct val="100000"/>
              </a:lnSpc>
              <a:spcAft>
                <a:spcPts val="300"/>
              </a:spcAft>
              <a:buNone/>
            </a:pPr>
            <a:r>
              <a:rPr lang="en-AU" altLang="en-US" dirty="0">
                <a:solidFill>
                  <a:srgbClr val="808080"/>
                </a:solidFill>
              </a:rPr>
              <a:t>* </a:t>
            </a:r>
            <a:r>
              <a:rPr lang="en-AU" altLang="en-US" dirty="0" smtClean="0">
                <a:solidFill>
                  <a:srgbClr val="808080"/>
                </a:solidFill>
              </a:rPr>
              <a:t> Industry </a:t>
            </a:r>
            <a:r>
              <a:rPr lang="en-AU" altLang="en-US" dirty="0">
                <a:solidFill>
                  <a:srgbClr val="808080"/>
                </a:solidFill>
              </a:rPr>
              <a:t>Research and Development Act 1986 (Cth)</a:t>
            </a:r>
          </a:p>
          <a:p>
            <a:pPr marL="717550" indent="0" eaLnBrk="1" hangingPunct="1">
              <a:lnSpc>
                <a:spcPct val="100000"/>
              </a:lnSpc>
              <a:spcAft>
                <a:spcPts val="300"/>
              </a:spcAft>
              <a:buNone/>
            </a:pPr>
            <a:r>
              <a:rPr lang="en-AU" altLang="en-US" dirty="0">
                <a:solidFill>
                  <a:srgbClr val="808080"/>
                </a:solidFill>
              </a:rPr>
              <a:t>   Division 355 – Income Tax Assessment Act 1997 (Cth)</a:t>
            </a:r>
          </a:p>
          <a:p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>
                <a:solidFill>
                  <a:srgbClr val="264F90"/>
                </a:solidFill>
              </a:rPr>
              <a:t>R&amp;D Tax Incentive</a:t>
            </a:r>
            <a:endParaRPr lang="en-AU" sz="3200" dirty="0">
              <a:solidFill>
                <a:srgbClr val="264F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918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2800" dirty="0" smtClean="0"/>
              <a:t>Benefits</a:t>
            </a:r>
            <a:endParaRPr lang="en-AU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endParaRPr lang="en-AU" sz="2800" dirty="0" smtClean="0">
              <a:solidFill>
                <a:srgbClr val="3399FF"/>
              </a:solidFill>
            </a:endParaRPr>
          </a:p>
          <a:p>
            <a:pPr marL="354013" indent="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AU" sz="2800" dirty="0" smtClean="0">
                <a:solidFill>
                  <a:schemeClr val="tx1"/>
                </a:solidFill>
              </a:rPr>
              <a:t>Turnover </a:t>
            </a:r>
            <a:r>
              <a:rPr lang="en-AU" sz="2800" dirty="0">
                <a:solidFill>
                  <a:schemeClr val="tx1"/>
                </a:solidFill>
              </a:rPr>
              <a:t>of less than $20m turnover</a:t>
            </a:r>
          </a:p>
          <a:p>
            <a:pPr marL="354013" indent="0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AU" sz="2800" dirty="0" smtClean="0">
                <a:solidFill>
                  <a:srgbClr val="808080"/>
                </a:solidFill>
              </a:rPr>
              <a:t>  45</a:t>
            </a:r>
            <a:r>
              <a:rPr lang="en-AU" sz="2800" dirty="0">
                <a:solidFill>
                  <a:srgbClr val="808080"/>
                </a:solidFill>
              </a:rPr>
              <a:t>% </a:t>
            </a:r>
            <a:r>
              <a:rPr lang="en-AU" sz="2800" u="sng" dirty="0">
                <a:solidFill>
                  <a:srgbClr val="808080"/>
                </a:solidFill>
              </a:rPr>
              <a:t>refundabl</a:t>
            </a:r>
            <a:r>
              <a:rPr lang="en-AU" sz="2800" dirty="0">
                <a:solidFill>
                  <a:srgbClr val="808080"/>
                </a:solidFill>
              </a:rPr>
              <a:t>e tax </a:t>
            </a:r>
            <a:r>
              <a:rPr lang="en-AU" sz="2800" dirty="0" smtClean="0">
                <a:solidFill>
                  <a:srgbClr val="808080"/>
                </a:solidFill>
              </a:rPr>
              <a:t>offset.</a:t>
            </a:r>
            <a:endParaRPr lang="en-AU" sz="2800" dirty="0">
              <a:solidFill>
                <a:srgbClr val="808080"/>
              </a:solidFill>
            </a:endParaRPr>
          </a:p>
          <a:p>
            <a:pPr marL="354013" indent="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endParaRPr lang="en-AU" sz="2800" dirty="0">
              <a:solidFill>
                <a:srgbClr val="3399FF"/>
              </a:solidFill>
            </a:endParaRPr>
          </a:p>
          <a:p>
            <a:pPr marL="354013" indent="0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AU" sz="2800" dirty="0">
                <a:solidFill>
                  <a:schemeClr val="tx1"/>
                </a:solidFill>
              </a:rPr>
              <a:t>Turnover of equal or greater than $20m turnover </a:t>
            </a:r>
          </a:p>
          <a:p>
            <a:pPr marL="354013" indent="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sz="2800" dirty="0" smtClean="0">
                <a:solidFill>
                  <a:srgbClr val="808080"/>
                </a:solidFill>
              </a:rPr>
              <a:t>  40</a:t>
            </a:r>
            <a:r>
              <a:rPr lang="en-AU" sz="2800" dirty="0">
                <a:solidFill>
                  <a:srgbClr val="808080"/>
                </a:solidFill>
              </a:rPr>
              <a:t>% </a:t>
            </a:r>
            <a:r>
              <a:rPr lang="en-AU" sz="2800" u="sng" dirty="0">
                <a:solidFill>
                  <a:srgbClr val="808080"/>
                </a:solidFill>
              </a:rPr>
              <a:t>non-refundable</a:t>
            </a:r>
            <a:r>
              <a:rPr lang="en-AU" sz="2800" dirty="0">
                <a:solidFill>
                  <a:srgbClr val="808080"/>
                </a:solidFill>
              </a:rPr>
              <a:t> tax </a:t>
            </a:r>
            <a:r>
              <a:rPr lang="en-AU" sz="2800" dirty="0" smtClean="0">
                <a:solidFill>
                  <a:srgbClr val="808080"/>
                </a:solidFill>
              </a:rPr>
              <a:t>offset.</a:t>
            </a:r>
          </a:p>
          <a:p>
            <a:pPr marL="354013" indent="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AU" sz="2800" dirty="0">
              <a:solidFill>
                <a:srgbClr val="808080"/>
              </a:solidFill>
            </a:endParaRPr>
          </a:p>
          <a:p>
            <a:pPr marL="354013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AU" dirty="0" smtClean="0">
                <a:solidFill>
                  <a:srgbClr val="808080"/>
                </a:solidFill>
              </a:rPr>
              <a:t>Effective as of 1 July 2014, a $100m threshold applies to R&amp;D expenditure</a:t>
            </a:r>
            <a:endParaRPr lang="en-AU" dirty="0">
              <a:solidFill>
                <a:srgbClr val="808080"/>
              </a:solidFill>
            </a:endParaRPr>
          </a:p>
          <a:p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>
                <a:solidFill>
                  <a:srgbClr val="264F90"/>
                </a:solidFill>
              </a:rPr>
              <a:t>R&amp;D Tax Incentive</a:t>
            </a:r>
            <a:endParaRPr lang="en-AU" sz="3200" dirty="0">
              <a:solidFill>
                <a:srgbClr val="264F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54290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2600" dirty="0" smtClean="0"/>
              <a:t>R&amp;D Tax Incentive – who’s accessing the programme</a:t>
            </a:r>
            <a:endParaRPr lang="en-AU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0825" y="2133154"/>
            <a:ext cx="8641655" cy="4248174"/>
          </a:xfrm>
        </p:spPr>
        <p:txBody>
          <a:bodyPr/>
          <a:lstStyle/>
          <a:p>
            <a:pPr marL="361950" indent="-361950" eaLnBrk="1" hangingPunct="1">
              <a:spcBef>
                <a:spcPts val="1200"/>
              </a:spcBef>
              <a:spcAft>
                <a:spcPct val="50000"/>
              </a:spcAft>
              <a:defRPr/>
            </a:pPr>
            <a:r>
              <a:rPr lang="en-AU" sz="2000" dirty="0" smtClean="0">
                <a:solidFill>
                  <a:srgbClr val="6B6B6B"/>
                </a:solidFill>
              </a:rPr>
              <a:t>From a business perspective:</a:t>
            </a:r>
          </a:p>
          <a:p>
            <a:pPr marL="762000" lvl="1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AU" sz="2000" dirty="0" smtClean="0">
                <a:solidFill>
                  <a:srgbClr val="6B6B6B"/>
                </a:solidFill>
              </a:rPr>
              <a:t>More than 13,600 companies* registered for 2013-14 income year.</a:t>
            </a:r>
          </a:p>
          <a:p>
            <a:pPr marL="762000" lvl="1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AU" sz="2000" dirty="0" smtClean="0">
                <a:solidFill>
                  <a:srgbClr val="6B6B6B"/>
                </a:solidFill>
              </a:rPr>
              <a:t>Registrations up 14.6% year-on-year; number of companies up 17.7%.</a:t>
            </a:r>
          </a:p>
          <a:p>
            <a:pPr marL="762000" lvl="1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AU" sz="2000" dirty="0" smtClean="0">
                <a:solidFill>
                  <a:srgbClr val="6B6B6B"/>
                </a:solidFill>
              </a:rPr>
              <a:t>Around 3,300 (24.3 %) new customers - up 10% up year-on-year.</a:t>
            </a:r>
          </a:p>
          <a:p>
            <a:pPr marL="762000" lvl="1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AU" sz="2000" dirty="0" smtClean="0">
                <a:solidFill>
                  <a:srgbClr val="6B6B6B"/>
                </a:solidFill>
              </a:rPr>
              <a:t>Over 850 Advance/Overseas finding applications received to date.</a:t>
            </a:r>
          </a:p>
          <a:p>
            <a:pPr marL="762000" lvl="1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AU" sz="2000" dirty="0" smtClean="0">
                <a:solidFill>
                  <a:srgbClr val="6B6B6B"/>
                </a:solidFill>
              </a:rPr>
              <a:t>Over 190 registered Research Service Providers (RSPs).</a:t>
            </a:r>
          </a:p>
          <a:p>
            <a:pPr marL="762000" lvl="1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AU" sz="2000" dirty="0" smtClean="0">
                <a:solidFill>
                  <a:srgbClr val="6B6B6B"/>
                </a:solidFill>
              </a:rPr>
              <a:t>Total government support ~$2.97 billion in 2013-14 (Science, Research and Innovation Budget Tables, Sep 2014).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>
                <a:solidFill>
                  <a:srgbClr val="264F90"/>
                </a:solidFill>
              </a:rPr>
              <a:t>Programme </a:t>
            </a:r>
            <a:r>
              <a:rPr lang="en-AU" sz="3200" dirty="0">
                <a:solidFill>
                  <a:srgbClr val="264F90"/>
                </a:solidFill>
              </a:rPr>
              <a:t>D</a:t>
            </a:r>
            <a:r>
              <a:rPr lang="en-AU" sz="3200" dirty="0" smtClean="0">
                <a:solidFill>
                  <a:srgbClr val="264F90"/>
                </a:solidFill>
              </a:rPr>
              <a:t>emographics 2013-14 (National)</a:t>
            </a:r>
            <a:endParaRPr lang="en-AU" sz="3200" dirty="0">
              <a:solidFill>
                <a:srgbClr val="264F90"/>
              </a:solidFill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107504" y="6522171"/>
            <a:ext cx="539080" cy="365125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413F4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AU" sz="1400" b="1" kern="0" dirty="0">
              <a:solidFill>
                <a:schemeClr val="bg1"/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251520" y="6133936"/>
            <a:ext cx="8640960" cy="36004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413F47"/>
                </a:solidFill>
                <a:latin typeface="+mn-lt"/>
                <a:ea typeface="+mn-ea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413F47"/>
                </a:solidFill>
                <a:latin typeface="+mn-lt"/>
                <a:ea typeface="+mn-ea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9pPr>
          </a:lstStyle>
          <a:p>
            <a:r>
              <a:rPr lang="en-AU" sz="800" i="1" kern="0" dirty="0" smtClean="0"/>
              <a:t>source: Department of Industry and Science (income year 2013-14, as at 31 December 2014)</a:t>
            </a:r>
            <a:br>
              <a:rPr lang="en-AU" sz="800" i="1" kern="0" dirty="0" smtClean="0"/>
            </a:br>
            <a:r>
              <a:rPr lang="en-AU" sz="800" i="1" kern="0" dirty="0" smtClean="0"/>
              <a:t>* for the R&amp;D Tax Incentive, this includes R&amp;D-performing subsidiaries of  groups that are consolidated for tax purposes</a:t>
            </a:r>
          </a:p>
          <a:p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8724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2400" dirty="0" smtClean="0"/>
              <a:t>R&amp;D Tax Incentive – who’s accessing the programme</a:t>
            </a:r>
            <a:endParaRPr lang="en-AU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61950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en-AU" sz="2000" dirty="0" smtClean="0">
              <a:solidFill>
                <a:srgbClr val="6B6B6B"/>
              </a:solidFill>
            </a:endParaRPr>
          </a:p>
          <a:p>
            <a:pPr marL="361950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AU" sz="2400" dirty="0" smtClean="0">
                <a:solidFill>
                  <a:srgbClr val="6B6B6B"/>
                </a:solidFill>
              </a:rPr>
              <a:t>Western Australia’s participation:</a:t>
            </a:r>
          </a:p>
          <a:p>
            <a:pPr marL="762000" lvl="1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AU" sz="2400" dirty="0" smtClean="0">
                <a:solidFill>
                  <a:srgbClr val="6B6B6B"/>
                </a:solidFill>
              </a:rPr>
              <a:t>More than 1,800 companies* registered for 2013-14 income year.</a:t>
            </a:r>
          </a:p>
          <a:p>
            <a:pPr marL="762000" lvl="1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AU" sz="2400" dirty="0" smtClean="0">
                <a:solidFill>
                  <a:srgbClr val="6B6B6B"/>
                </a:solidFill>
              </a:rPr>
              <a:t>Number of companies up 13.5% year-on-year. </a:t>
            </a:r>
          </a:p>
          <a:p>
            <a:pPr marL="762000" lvl="1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AU" sz="2400" dirty="0" smtClean="0">
                <a:solidFill>
                  <a:srgbClr val="6B6B6B"/>
                </a:solidFill>
              </a:rPr>
              <a:t>Around 430 (23.9%) new customers.</a:t>
            </a:r>
          </a:p>
          <a:p>
            <a:pPr marL="762000" lvl="1" indent="-36195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AU" sz="2400" dirty="0" smtClean="0">
                <a:solidFill>
                  <a:srgbClr val="6B6B6B"/>
                </a:solidFill>
              </a:rPr>
              <a:t>More than </a:t>
            </a:r>
            <a:r>
              <a:rPr lang="en-AU" sz="2400" dirty="0">
                <a:solidFill>
                  <a:srgbClr val="6B6B6B"/>
                </a:solidFill>
              </a:rPr>
              <a:t>6</a:t>
            </a:r>
            <a:r>
              <a:rPr lang="en-AU" sz="2400" dirty="0" smtClean="0">
                <a:solidFill>
                  <a:srgbClr val="6B6B6B"/>
                </a:solidFill>
              </a:rPr>
              <a:t>0 Advance/Overseas finding applications received to date.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>
                <a:solidFill>
                  <a:srgbClr val="264F90"/>
                </a:solidFill>
              </a:rPr>
              <a:t>Programme </a:t>
            </a:r>
            <a:r>
              <a:rPr lang="en-AU" sz="3200" dirty="0">
                <a:solidFill>
                  <a:srgbClr val="264F90"/>
                </a:solidFill>
              </a:rPr>
              <a:t>D</a:t>
            </a:r>
            <a:r>
              <a:rPr lang="en-AU" sz="3200" dirty="0" smtClean="0">
                <a:solidFill>
                  <a:srgbClr val="264F90"/>
                </a:solidFill>
              </a:rPr>
              <a:t>emographics 2013-14 (WA)</a:t>
            </a:r>
            <a:endParaRPr lang="en-AU" sz="3200" dirty="0">
              <a:solidFill>
                <a:srgbClr val="264F90"/>
              </a:solidFill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107504" y="6522171"/>
            <a:ext cx="539080" cy="365125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413F4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AU" sz="1400" b="1" kern="0" dirty="0">
              <a:solidFill>
                <a:schemeClr val="bg1"/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251520" y="6133936"/>
            <a:ext cx="8640960" cy="36004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rgbClr val="413F47"/>
                </a:solidFill>
                <a:latin typeface="+mn-lt"/>
                <a:ea typeface="+mn-ea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rgbClr val="413F47"/>
                </a:solidFill>
                <a:latin typeface="+mn-lt"/>
                <a:ea typeface="+mn-ea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rgbClr val="413F47"/>
                </a:solidFill>
                <a:latin typeface="+mn-lt"/>
                <a:ea typeface="+mn-ea"/>
              </a:defRPr>
            </a:lvl9pPr>
          </a:lstStyle>
          <a:p>
            <a:r>
              <a:rPr lang="en-AU" sz="800" i="1" kern="0" dirty="0" smtClean="0"/>
              <a:t>source: Department of Industry and Science (income year 2013-14, as at 31 December 2014)</a:t>
            </a:r>
            <a:br>
              <a:rPr lang="en-AU" sz="800" i="1" kern="0" dirty="0" smtClean="0"/>
            </a:br>
            <a:r>
              <a:rPr lang="en-AU" sz="800" i="1" kern="0" dirty="0" smtClean="0"/>
              <a:t>* for the R&amp;D Tax Incentive, this includes R&amp;D-performing subsidiaries of  groups that are consolidated for tax purposes</a:t>
            </a:r>
          </a:p>
          <a:p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76334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2800" dirty="0" smtClean="0"/>
              <a:t>Eligibility Criteria</a:t>
            </a:r>
            <a:endParaRPr lang="en-AU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AutoNum type="arabicPeriod"/>
            </a:pPr>
            <a:endParaRPr lang="en-AU" altLang="en-US" sz="2800" dirty="0" smtClean="0">
              <a:solidFill>
                <a:srgbClr val="808080"/>
              </a:solidFill>
            </a:endParaRPr>
          </a:p>
          <a:p>
            <a:pPr marL="1071563" indent="-6096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AutoNum type="arabicPeriod"/>
            </a:pPr>
            <a:r>
              <a:rPr lang="en-AU" altLang="en-US" sz="2800" dirty="0" smtClean="0">
                <a:solidFill>
                  <a:srgbClr val="808080"/>
                </a:solidFill>
              </a:rPr>
              <a:t>Eligible entity.</a:t>
            </a:r>
          </a:p>
          <a:p>
            <a:pPr marL="1071563" indent="-6096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AutoNum type="arabicPeriod"/>
            </a:pPr>
            <a:endParaRPr lang="en-AU" altLang="en-US" sz="2800" dirty="0">
              <a:solidFill>
                <a:srgbClr val="808080"/>
              </a:solidFill>
            </a:endParaRPr>
          </a:p>
          <a:p>
            <a:pPr marL="1071563" indent="-6096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AutoNum type="arabicPeriod"/>
            </a:pPr>
            <a:r>
              <a:rPr lang="en-AU" altLang="en-US" sz="2800" dirty="0">
                <a:solidFill>
                  <a:srgbClr val="808080"/>
                </a:solidFill>
              </a:rPr>
              <a:t>Undertake eligible R&amp;D </a:t>
            </a:r>
            <a:r>
              <a:rPr lang="en-AU" altLang="en-US" sz="2800" dirty="0" smtClean="0">
                <a:solidFill>
                  <a:srgbClr val="808080"/>
                </a:solidFill>
              </a:rPr>
              <a:t>activities.</a:t>
            </a:r>
          </a:p>
          <a:p>
            <a:pPr marL="1071563" indent="-6096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AutoNum type="arabicPeriod"/>
            </a:pPr>
            <a:endParaRPr lang="en-AU" altLang="en-US" sz="2800" dirty="0">
              <a:solidFill>
                <a:srgbClr val="808080"/>
              </a:solidFill>
            </a:endParaRPr>
          </a:p>
          <a:p>
            <a:pPr marL="1071563" indent="-6096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AutoNum type="arabicPeriod"/>
            </a:pPr>
            <a:r>
              <a:rPr lang="en-AU" altLang="en-US" sz="2800" dirty="0">
                <a:solidFill>
                  <a:srgbClr val="808080"/>
                </a:solidFill>
              </a:rPr>
              <a:t>Minimum $20,000 expenditure p.a</a:t>
            </a:r>
            <a:r>
              <a:rPr lang="en-AU" altLang="en-US" sz="2800" dirty="0" smtClean="0">
                <a:solidFill>
                  <a:srgbClr val="808080"/>
                </a:solidFill>
              </a:rPr>
              <a:t>.</a:t>
            </a:r>
          </a:p>
          <a:p>
            <a:pPr marL="1071563" indent="-6096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AutoNum type="arabicPeriod"/>
            </a:pPr>
            <a:endParaRPr lang="en-AU" altLang="en-US" sz="2800" dirty="0">
              <a:solidFill>
                <a:srgbClr val="808080"/>
              </a:solidFill>
            </a:endParaRPr>
          </a:p>
          <a:p>
            <a:pPr marL="1071563" indent="-6096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AutoNum type="arabicPeriod"/>
            </a:pPr>
            <a:r>
              <a:rPr lang="en-AU" altLang="en-US" sz="2800" dirty="0">
                <a:solidFill>
                  <a:srgbClr val="808080"/>
                </a:solidFill>
              </a:rPr>
              <a:t>Good planning and record </a:t>
            </a:r>
            <a:r>
              <a:rPr lang="en-AU" altLang="en-US" sz="2800" dirty="0" smtClean="0">
                <a:solidFill>
                  <a:srgbClr val="808080"/>
                </a:solidFill>
              </a:rPr>
              <a:t>keeping.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AutoNum type="arabicPeriod"/>
            </a:pPr>
            <a:endParaRPr lang="en-AU" altLang="en-US" sz="2400" dirty="0">
              <a:solidFill>
                <a:srgbClr val="808080"/>
              </a:solidFill>
            </a:endParaRPr>
          </a:p>
          <a:p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>
                <a:solidFill>
                  <a:srgbClr val="264F90"/>
                </a:solidFill>
              </a:rPr>
              <a:t>R&amp;D Tax Incentive</a:t>
            </a:r>
            <a:endParaRPr lang="en-AU" sz="3200" dirty="0">
              <a:solidFill>
                <a:srgbClr val="264F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8440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2400" dirty="0" smtClean="0"/>
              <a:t>How does the R&amp;D Tax </a:t>
            </a:r>
            <a:r>
              <a:rPr lang="en-AU" sz="2400" dirty="0"/>
              <a:t>I</a:t>
            </a:r>
            <a:r>
              <a:rPr lang="en-AU" sz="2400" dirty="0" smtClean="0"/>
              <a:t>ncentive work?</a:t>
            </a:r>
            <a:endParaRPr lang="en-AU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>
                <a:solidFill>
                  <a:srgbClr val="264F90"/>
                </a:solidFill>
              </a:rPr>
              <a:t>R&amp;D Tax Incentive</a:t>
            </a:r>
            <a:endParaRPr lang="en-AU" sz="3200" dirty="0">
              <a:solidFill>
                <a:srgbClr val="264F90"/>
              </a:solidFill>
            </a:endParaRPr>
          </a:p>
        </p:txBody>
      </p:sp>
      <p:pic>
        <p:nvPicPr>
          <p:cNvPr id="7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349500"/>
            <a:ext cx="8175625" cy="324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01900"/>
            <a:ext cx="8712968" cy="345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86440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0824" y="1268761"/>
            <a:ext cx="8641656" cy="720378"/>
          </a:xfrm>
        </p:spPr>
        <p:txBody>
          <a:bodyPr/>
          <a:lstStyle/>
          <a:p>
            <a:r>
              <a:rPr lang="en-AU" sz="2400" dirty="0" smtClean="0"/>
              <a:t>Specific </a:t>
            </a:r>
            <a:r>
              <a:rPr lang="en-AU" sz="2400" dirty="0" smtClean="0"/>
              <a:t>issues Advanced Manufacturing Companies will </a:t>
            </a:r>
          </a:p>
          <a:p>
            <a:r>
              <a:rPr lang="en-AU" sz="2400" dirty="0"/>
              <a:t>n</a:t>
            </a:r>
            <a:r>
              <a:rPr lang="en-AU" sz="2400" dirty="0" smtClean="0"/>
              <a:t>eed </a:t>
            </a:r>
            <a:r>
              <a:rPr lang="en-AU" sz="2400" dirty="0" smtClean="0"/>
              <a:t>to </a:t>
            </a:r>
            <a:r>
              <a:rPr lang="en-AU" sz="2400" dirty="0" smtClean="0"/>
              <a:t>consider</a:t>
            </a:r>
            <a:endParaRPr lang="en-AU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altLang="en-US" sz="2800" dirty="0" smtClean="0">
                <a:solidFill>
                  <a:srgbClr val="808080"/>
                </a:solidFill>
              </a:rPr>
              <a:t>All design and construction will involve some known engineering challenges that uses existing knowledge to solve a problem.</a:t>
            </a:r>
            <a:endParaRPr lang="en-AU" altLang="en-US" sz="2800" dirty="0">
              <a:solidFill>
                <a:srgbClr val="80808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altLang="en-US" sz="2800" dirty="0" smtClean="0">
                <a:solidFill>
                  <a:srgbClr val="808080"/>
                </a:solidFill>
              </a:rPr>
              <a:t>C</a:t>
            </a:r>
            <a:r>
              <a:rPr lang="en-AU" altLang="en-US" sz="2800" dirty="0" smtClean="0">
                <a:solidFill>
                  <a:srgbClr val="808080"/>
                </a:solidFill>
              </a:rPr>
              <a:t>ompany will need to explain why it was not able to reply on existing knowledge and was required to undertake an experiment to generate new knowledge.</a:t>
            </a:r>
            <a:endParaRPr lang="en-AU" altLang="en-US" sz="2800" dirty="0" smtClean="0">
              <a:solidFill>
                <a:srgbClr val="80808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altLang="en-US" sz="2800" dirty="0" smtClean="0">
                <a:solidFill>
                  <a:srgbClr val="808080"/>
                </a:solidFill>
              </a:rPr>
              <a:t>Registration must be at R&amp;D activity level and </a:t>
            </a:r>
            <a:r>
              <a:rPr lang="en-AU" altLang="en-US" sz="2800" u="sng" dirty="0" smtClean="0">
                <a:solidFill>
                  <a:srgbClr val="808080"/>
                </a:solidFill>
              </a:rPr>
              <a:t>not</a:t>
            </a:r>
            <a:r>
              <a:rPr lang="en-AU" altLang="en-US" sz="2800" dirty="0" smtClean="0">
                <a:solidFill>
                  <a:srgbClr val="808080"/>
                </a:solidFill>
              </a:rPr>
              <a:t> at a project level.</a:t>
            </a:r>
            <a:endParaRPr lang="en-AU" altLang="en-US" sz="2800" dirty="0">
              <a:solidFill>
                <a:srgbClr val="808080"/>
              </a:solidFill>
            </a:endParaRPr>
          </a:p>
          <a:p>
            <a:pPr marL="452438" lvl="1" indent="-452438">
              <a:buNone/>
              <a:defRPr/>
            </a:pPr>
            <a:r>
              <a:rPr lang="en-AU" sz="2200" dirty="0" smtClean="0">
                <a:solidFill>
                  <a:srgbClr val="808080"/>
                </a:solidFill>
              </a:rPr>
              <a:t>.</a:t>
            </a:r>
            <a:endParaRPr lang="en-AU" sz="2200" dirty="0">
              <a:solidFill>
                <a:srgbClr val="808080"/>
              </a:solidFill>
            </a:endParaRP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None/>
              <a:defRPr/>
            </a:pPr>
            <a:endParaRPr lang="en-AU" sz="2400" dirty="0" smtClean="0">
              <a:solidFill>
                <a:srgbClr val="6B6B6B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>
                <a:solidFill>
                  <a:srgbClr val="264F90"/>
                </a:solidFill>
              </a:rPr>
              <a:t>R&amp;D Tax Incentive</a:t>
            </a:r>
            <a:endParaRPr lang="en-AU" sz="3200" dirty="0">
              <a:solidFill>
                <a:srgbClr val="264F90"/>
              </a:solidFill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107504" y="6522171"/>
            <a:ext cx="539080" cy="365125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413F4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AU" sz="1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1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0824" y="1268761"/>
            <a:ext cx="8641656" cy="720378"/>
          </a:xfrm>
        </p:spPr>
        <p:txBody>
          <a:bodyPr/>
          <a:lstStyle/>
          <a:p>
            <a:r>
              <a:rPr lang="en-AU" sz="2400" dirty="0"/>
              <a:t>Specific </a:t>
            </a:r>
            <a:r>
              <a:rPr lang="en-AU" sz="2400" dirty="0" smtClean="0"/>
              <a:t>issues </a:t>
            </a:r>
            <a:r>
              <a:rPr lang="en-AU" sz="2400" dirty="0"/>
              <a:t>Advanced Manufacturing </a:t>
            </a:r>
            <a:r>
              <a:rPr lang="en-AU" sz="2400" dirty="0" smtClean="0"/>
              <a:t>Companies will </a:t>
            </a:r>
            <a:endParaRPr lang="en-AU" sz="2400" dirty="0"/>
          </a:p>
          <a:p>
            <a:r>
              <a:rPr lang="en-AU" sz="2400" dirty="0" smtClean="0"/>
              <a:t>need </a:t>
            </a:r>
            <a:r>
              <a:rPr lang="en-AU" sz="2400" dirty="0"/>
              <a:t>to Consider</a:t>
            </a:r>
            <a:endParaRPr lang="en-AU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0825" y="1989138"/>
            <a:ext cx="8641655" cy="4392190"/>
          </a:xfrm>
        </p:spPr>
        <p:txBody>
          <a:bodyPr/>
          <a:lstStyle/>
          <a:p>
            <a:pPr marL="457200" lvl="1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AU" altLang="en-US" sz="2800" dirty="0" smtClean="0">
                <a:solidFill>
                  <a:srgbClr val="808080"/>
                </a:solidFill>
              </a:rPr>
              <a:t>Research carried out under contract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altLang="en-US" sz="2800" dirty="0" smtClean="0">
                <a:solidFill>
                  <a:srgbClr val="808080"/>
                </a:solidFill>
              </a:rPr>
              <a:t>Applicant must hold the purpose of generating new knowledge.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altLang="en-US" sz="2800" dirty="0" smtClean="0">
                <a:solidFill>
                  <a:srgbClr val="808080"/>
                </a:solidFill>
              </a:rPr>
              <a:t>Purpose of generating new knowledge must be significant or substantial.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altLang="en-US" sz="2800" dirty="0" smtClean="0">
                <a:solidFill>
                  <a:srgbClr val="808080"/>
                </a:solidFill>
              </a:rPr>
              <a:t>Applicant </a:t>
            </a:r>
            <a:r>
              <a:rPr lang="en-AU" altLang="en-US" sz="2800" dirty="0" smtClean="0">
                <a:solidFill>
                  <a:srgbClr val="808080"/>
                </a:solidFill>
              </a:rPr>
              <a:t>must </a:t>
            </a:r>
            <a:r>
              <a:rPr lang="en-AU" altLang="en-US" sz="2800" dirty="0" smtClean="0">
                <a:solidFill>
                  <a:srgbClr val="808080"/>
                </a:solidFill>
              </a:rPr>
              <a:t>bear the financial risk of the R&amp;D activities it conducts.</a:t>
            </a:r>
          </a:p>
          <a:p>
            <a:pPr marL="457200" lvl="1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AU" altLang="en-US" sz="2400" dirty="0" smtClean="0">
                <a:solidFill>
                  <a:srgbClr val="808080"/>
                </a:solidFill>
              </a:rPr>
              <a:t>Refer to </a:t>
            </a:r>
            <a:r>
              <a:rPr lang="en-AU" altLang="en-US" sz="2400" i="1" dirty="0" smtClean="0">
                <a:solidFill>
                  <a:srgbClr val="808080"/>
                </a:solidFill>
              </a:rPr>
              <a:t>JLSP versus Innovation </a:t>
            </a:r>
            <a:r>
              <a:rPr lang="en-AU" altLang="en-US" sz="2400" i="1" dirty="0">
                <a:solidFill>
                  <a:srgbClr val="808080"/>
                </a:solidFill>
              </a:rPr>
              <a:t>A</a:t>
            </a:r>
            <a:r>
              <a:rPr lang="en-AU" altLang="en-US" sz="2400" i="1" dirty="0" smtClean="0">
                <a:solidFill>
                  <a:srgbClr val="808080"/>
                </a:solidFill>
              </a:rPr>
              <a:t>ustralia [2016] AATA 23. 22 January 2016.</a:t>
            </a:r>
            <a:endParaRPr lang="en-AU" altLang="en-US" sz="2400" dirty="0">
              <a:solidFill>
                <a:srgbClr val="808080"/>
              </a:solidFill>
            </a:endParaRPr>
          </a:p>
          <a:p>
            <a:pPr marL="452438" lvl="1" indent="-452438">
              <a:buNone/>
              <a:defRPr/>
            </a:pPr>
            <a:r>
              <a:rPr lang="en-AU" sz="2200" dirty="0" smtClean="0">
                <a:solidFill>
                  <a:srgbClr val="808080"/>
                </a:solidFill>
              </a:rPr>
              <a:t>.</a:t>
            </a:r>
            <a:endParaRPr lang="en-AU" sz="2200" dirty="0">
              <a:solidFill>
                <a:srgbClr val="808080"/>
              </a:solidFill>
            </a:endParaRP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None/>
              <a:defRPr/>
            </a:pPr>
            <a:endParaRPr lang="en-AU" sz="2400" dirty="0" smtClean="0">
              <a:solidFill>
                <a:srgbClr val="6B6B6B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>
                <a:solidFill>
                  <a:srgbClr val="264F90"/>
                </a:solidFill>
              </a:rPr>
              <a:t>R&amp;D Tax Incentive</a:t>
            </a:r>
            <a:endParaRPr lang="en-AU" sz="3200" dirty="0">
              <a:solidFill>
                <a:srgbClr val="264F90"/>
              </a:solidFill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107504" y="6522171"/>
            <a:ext cx="539080" cy="365125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413F4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413F4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413F4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13F47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AU" sz="1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4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-7172_IndustryEconomicsAnalysis_PPT_template_progress_d2">
  <a:themeElements>
    <a:clrScheme name="Economics">
      <a:dk1>
        <a:srgbClr val="000000"/>
      </a:dk1>
      <a:lt1>
        <a:srgbClr val="FFFFFF"/>
      </a:lt1>
      <a:dk2>
        <a:srgbClr val="002B51"/>
      </a:dk2>
      <a:lt2>
        <a:srgbClr val="FFFFFF"/>
      </a:lt2>
      <a:accent1>
        <a:srgbClr val="569FCC"/>
      </a:accent1>
      <a:accent2>
        <a:srgbClr val="F56A6C"/>
      </a:accent2>
      <a:accent3>
        <a:srgbClr val="D06F1A"/>
      </a:accent3>
      <a:accent4>
        <a:srgbClr val="828282"/>
      </a:accent4>
      <a:accent5>
        <a:srgbClr val="FFFFFF"/>
      </a:accent5>
      <a:accent6>
        <a:srgbClr val="000000"/>
      </a:accent6>
      <a:hlink>
        <a:srgbClr val="058FFF"/>
      </a:hlink>
      <a:folHlink>
        <a:srgbClr val="951BB2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ernal Master">
  <a:themeElements>
    <a:clrScheme name="INDUSTRY - BUSINESS">
      <a:dk1>
        <a:srgbClr val="000000"/>
      </a:dk1>
      <a:lt1>
        <a:srgbClr val="FFFFFF"/>
      </a:lt1>
      <a:dk2>
        <a:srgbClr val="264F90"/>
      </a:dk2>
      <a:lt2>
        <a:srgbClr val="FFFFFF"/>
      </a:lt2>
      <a:accent1>
        <a:srgbClr val="C62C2A"/>
      </a:accent1>
      <a:accent2>
        <a:srgbClr val="212A4C"/>
      </a:accent2>
      <a:accent3>
        <a:srgbClr val="E5B13D"/>
      </a:accent3>
      <a:accent4>
        <a:srgbClr val="939598"/>
      </a:accent4>
      <a:accent5>
        <a:srgbClr val="FFFFFF"/>
      </a:accent5>
      <a:accent6>
        <a:srgbClr val="000000"/>
      </a:accent6>
      <a:hlink>
        <a:srgbClr val="058FFF"/>
      </a:hlink>
      <a:folHlink>
        <a:srgbClr val="951BB2"/>
      </a:folHlink>
    </a:clrScheme>
    <a:fontScheme name="DIISR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IISR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RollupCategory xmlns="c9391d67-0d52-487f-a26a-6e76c5804612"/>
    <PublishingExpirationDate xmlns="http://schemas.microsoft.com/sharepoint/v3" xsi:nil="true"/>
    <KeywordsLookupField xmlns="c9391d67-0d52-487f-a26a-6e76c5804612"/>
    <PublishingStartDate xmlns="http://schemas.microsoft.com/sharepoint/v3" xsi:nil="true"/>
    <CorePublishingDocumentCategory xmlns="c9391d67-0d52-487f-a26a-6e76c5804612" xsi:nil="true"/>
    <SubjectLookupField xmlns="c9391d67-0d52-487f-a26a-6e76c5804612"/>
    <CorePublishingDocumentContact xmlns="d20cbad9-2e84-45a8-b88b-994517c8a466">
      <UserInfo>
        <DisplayName/>
        <AccountId/>
        <AccountType/>
      </UserInfo>
    </CorePublishingDocumentContact>
    <CorePublishingFileReference xmlns="d20cbad9-2e84-45a8-b88b-994517c8a466">n/a</CorePublishingFileReference>
    <IncludeInNotificationsAndUpdates xmlns="d20cbad9-2e84-45a8-b88b-994517c8a466">true</IncludeInNotificationsAndUpdates>
    <CorePublishingComments xmlns="d20cbad9-2e84-45a8-b88b-994517c8a466">powerpoint presentation</CorePublishingComments>
    <IncludeInRSSFeeds xmlns="d20cbad9-2e84-45a8-b88b-994517c8a466">false</IncludeInRSSFeeds>
    <CorePublishingDocumentChangeDescription xmlns="d20cbad9-2e84-45a8-b88b-994517c8a466" xsi:nil="true"/>
    <IncludeInContentRollups xmlns="d20cbad9-2e84-45a8-b88b-994517c8a466">false</IncludeInContentRollups>
    <IPSCategory xmlns="d20cbad9-2e84-45a8-b88b-994517c8a466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Core Publishing Document" ma:contentTypeID="0x01010097F86F0C24D64525B252BB20BD9D45A700E865BA5D803B404699E9C32717B7F038" ma:contentTypeVersion="45" ma:contentTypeDescription="Core Publishing Document, inherited from OOTB document." ma:contentTypeScope="" ma:versionID="aa3576c117fb6e0f8e98c983c4a00661">
  <xsd:schema xmlns:xsd="http://www.w3.org/2001/XMLSchema" xmlns:xs="http://www.w3.org/2001/XMLSchema" xmlns:p="http://schemas.microsoft.com/office/2006/metadata/properties" xmlns:ns1="http://schemas.microsoft.com/sharepoint/v3" xmlns:ns2="d20cbad9-2e84-45a8-b88b-994517c8a466" xmlns:ns3="c9391d67-0d52-487f-a26a-6e76c5804612" targetNamespace="http://schemas.microsoft.com/office/2006/metadata/properties" ma:root="true" ma:fieldsID="4ea2efa07a55080ae90f282a31486e03" ns1:_="" ns2:_="" ns3:_="">
    <xsd:import namespace="http://schemas.microsoft.com/sharepoint/v3"/>
    <xsd:import namespace="d20cbad9-2e84-45a8-b88b-994517c8a466"/>
    <xsd:import namespace="c9391d67-0d52-487f-a26a-6e76c5804612"/>
    <xsd:element name="properties">
      <xsd:complexType>
        <xsd:sequence>
          <xsd:element name="documentManagement">
            <xsd:complexType>
              <xsd:all>
                <xsd:element ref="ns2:CorePublishingComments" minOccurs="0"/>
                <xsd:element ref="ns1:PublishingStartDate" minOccurs="0"/>
                <xsd:element ref="ns1:PublishingExpirationDate" minOccurs="0"/>
                <xsd:element ref="ns2:CorePublishingDocumentContact"/>
                <xsd:element ref="ns3:SubjectLookupField" minOccurs="0"/>
                <xsd:element ref="ns3:KeywordsLookupField" minOccurs="0"/>
                <xsd:element ref="ns3:CorePublishingDocumentCategory" minOccurs="0"/>
                <xsd:element ref="ns2:IPSCategory" minOccurs="0"/>
                <xsd:element ref="ns2:CorePublishingFileReference"/>
                <xsd:element ref="ns2:IncludeInNotificationsAndUpdates" minOccurs="0"/>
                <xsd:element ref="ns2:IncludeInContentRollups" minOccurs="0"/>
                <xsd:element ref="ns2:IncludeInRSSFeeds" minOccurs="0"/>
                <xsd:element ref="ns2:CorePublishingDocumentChangeDescription" minOccurs="0"/>
                <xsd:element ref="ns3:DocumentRollup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tart Date" ma:description="" ma:internalName="PublishingStartDate">
      <xsd:simpleType>
        <xsd:restriction base="dms:Unknown"/>
      </xsd:simpleType>
    </xsd:element>
    <xsd:element name="PublishingExpirationDate" ma:index="10" nillable="true" ma:displayName="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0cbad9-2e84-45a8-b88b-994517c8a466" elementFormDefault="qualified">
    <xsd:import namespace="http://schemas.microsoft.com/office/2006/documentManagement/types"/>
    <xsd:import namespace="http://schemas.microsoft.com/office/infopath/2007/PartnerControls"/>
    <xsd:element name="CorePublishingComments" ma:index="8" nillable="true" ma:displayName="Description" ma:description="Used for DC.Description metadata." ma:internalName="CorePublishingComments">
      <xsd:simpleType>
        <xsd:restriction base="dms:Note"/>
      </xsd:simpleType>
    </xsd:element>
    <xsd:element name="CorePublishingDocumentContact" ma:index="11" ma:displayName="Document Contact" ma:list="UserInfo" ma:internalName="CorePublishingDocument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PSCategory" ma:index="15" nillable="true" ma:displayName="IPS Category" ma:description="Used for FOI/IPS categorisation." ma:format="Dropdown" ma:internalName="IPSCategory">
      <xsd:simpleType>
        <xsd:restriction base="dms:Choice">
          <xsd:enumeration value="1. Who we are"/>
          <xsd:enumeration value="2. What we do"/>
          <xsd:enumeration value="3. Our reports"/>
          <xsd:enumeration value="4. Consultation"/>
          <xsd:enumeration value="5. Our strategic and business priorities"/>
          <xsd:enumeration value="6. Routinely requested information"/>
          <xsd:enumeration value="7. Our finances"/>
          <xsd:enumeration value="8. Our lists"/>
          <xsd:enumeration value="9. Our submissions"/>
          <xsd:enumeration value="10. Our policies"/>
        </xsd:restriction>
      </xsd:simpleType>
    </xsd:element>
    <xsd:element name="CorePublishingFileReference" ma:index="16" ma:displayName="File Reference" ma:description="Audit Requirement." ma:internalName="CorePublishingFileReference">
      <xsd:simpleType>
        <xsd:restriction base="dms:Text"/>
      </xsd:simpleType>
    </xsd:element>
    <xsd:element name="IncludeInNotificationsAndUpdates" ma:index="17" nillable="true" ma:displayName="Include in Email Updates" ma:default="1" ma:internalName="IncludeInNotificationsAndUpdates">
      <xsd:simpleType>
        <xsd:restriction base="dms:Boolean"/>
      </xsd:simpleType>
    </xsd:element>
    <xsd:element name="IncludeInContentRollups" ma:index="18" nillable="true" ma:displayName="Include In Content Rollups" ma:default="0" ma:description="Used at the site owners' discretion to include/exclude pages from 'rollup' web parts such as content queries." ma:internalName="IncludeInContentRollups">
      <xsd:simpleType>
        <xsd:restriction base="dms:Boolean"/>
      </xsd:simpleType>
    </xsd:element>
    <xsd:element name="IncludeInRSSFeeds" ma:index="19" nillable="true" ma:displayName="Include In RSS Feeds" ma:default="0" ma:description="Used at the site owners' discretion to include/exclude documents from RSS feeds." ma:internalName="IncludeInRSSFeeds">
      <xsd:simpleType>
        <xsd:restriction base="dms:Boolean"/>
      </xsd:simpleType>
    </xsd:element>
    <xsd:element name="CorePublishingDocumentChangeDescription" ma:index="20" nillable="true" ma:displayName="Document Change Description" ma:description="Description of the current version of the document - can be of assistance to reviewers/approvers (and can be included in the workflow emails)." ma:internalName="CorePublishingDocumentChange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1d67-0d52-487f-a26a-6e76c5804612" elementFormDefault="qualified">
    <xsd:import namespace="http://schemas.microsoft.com/office/2006/documentManagement/types"/>
    <xsd:import namespace="http://schemas.microsoft.com/office/infopath/2007/PartnerControls"/>
    <xsd:element name="SubjectLookupField" ma:index="12" nillable="true" ma:displayName="Subject" ma:list="c3fac1b7-0e08-42bc-90d1-3fdf2de82350" ma:internalName="SubjectLookupField" ma:web="c9391d67-0d52-487f-a26a-6e76c58046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eywordsLookupField" ma:index="13" nillable="true" ma:displayName="Keywords" ma:list="c00197e4-ad3f-4d7f-9c01-ab3d1b8caaa5" ma:internalName="KeywordsLookupField" ma:web="c9391d67-0d52-487f-a26a-6e76c58046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rePublishingDocumentCategory" ma:index="14" nillable="true" ma:displayName="Document Category" ma:description="Document Type list is used for source data. Used for DC.Type.documentType metadata." ma:list="{0fbcbeb8-f5d8-47af-b3b1-793cbcb001a1}" ma:internalName="CorePublishingDocumentCategory" ma:showField="Title" ma:web="c9391d67-0d52-487f-a26a-6e76c5804612">
      <xsd:simpleType>
        <xsd:restriction base="dms:Lookup"/>
      </xsd:simpleType>
    </xsd:element>
    <xsd:element name="DocumentRollupCategory" ma:index="21" nillable="true" ma:displayName="Rollup Category" ma:description="Document Rollup Category list is used for source data, populated by the site owners. Used at the site owners' discretion to include/exclude certain categories of pages in rollups." ma:list="{559678b9-eb26-4dd7-85b9-c2302a53dc62}" ma:internalName="DocumentRollupCategory" ma:showField="Title" ma:web="c9391d67-0d52-487f-a26a-6e76c58046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0CF103-F89E-4970-86CE-D85059001C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19611C-2225-49BD-AFB6-5B788708B32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B749E35-DA39-4E50-AAD9-5FEB0BDE6FFF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c9391d67-0d52-487f-a26a-6e76c5804612"/>
    <ds:schemaRef ds:uri="d20cbad9-2e84-45a8-b88b-994517c8a466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EBA5A790-F914-49DA-9820-DCB74C8FF8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0cbad9-2e84-45a8-b88b-994517c8a466"/>
    <ds:schemaRef ds:uri="c9391d67-0d52-487f-a26a-6e76c58046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14-7172_IndustryEconomicsAnalysis_PPT_template_progress_d2.potx</Template>
  <TotalTime>11431</TotalTime>
  <Words>594</Words>
  <Application>Microsoft Office PowerPoint</Application>
  <PresentationFormat>On-screen Show (4:3)</PresentationFormat>
  <Paragraphs>103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14-7172_IndustryEconomicsAnalysis_PPT_template_progress_d2</vt:lpstr>
      <vt:lpstr>Internal Master</vt:lpstr>
      <vt:lpstr>PowerPoint Presentation</vt:lpstr>
      <vt:lpstr>R&amp;D Tax Incentive</vt:lpstr>
      <vt:lpstr>R&amp;D Tax Incentive</vt:lpstr>
      <vt:lpstr>Programme Demographics 2013-14 (National)</vt:lpstr>
      <vt:lpstr>Programme Demographics 2013-14 (WA)</vt:lpstr>
      <vt:lpstr>R&amp;D Tax Incentive</vt:lpstr>
      <vt:lpstr>R&amp;D Tax Incentive</vt:lpstr>
      <vt:lpstr>R&amp;D Tax Incentive</vt:lpstr>
      <vt:lpstr>R&amp;D Tax Incentive</vt:lpstr>
      <vt:lpstr>R&amp;D Tax Incentive </vt:lpstr>
      <vt:lpstr>Programme Administration </vt:lpstr>
    </vt:vector>
  </TitlesOfParts>
  <Company>DIISRTE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TITLE BAR</dc:title>
  <dc:creator>cbellettini;Jen Campbell</dc:creator>
  <dc:description>powerpoint presentation</dc:description>
  <cp:lastModifiedBy>Thomas, Gregory</cp:lastModifiedBy>
  <cp:revision>743</cp:revision>
  <cp:lastPrinted>2015-01-22T06:41:46Z</cp:lastPrinted>
  <dcterms:created xsi:type="dcterms:W3CDTF">2014-07-29T23:18:20Z</dcterms:created>
  <dcterms:modified xsi:type="dcterms:W3CDTF">2016-03-23T07:31:37Z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 Number">
    <vt:lpwstr/>
  </property>
  <property fmtid="{D5CDD505-2E9C-101B-9397-08002B2CF9AE}" pid="3" name="Document Category">
    <vt:lpwstr>Forms/Templates</vt:lpwstr>
  </property>
  <property fmtid="{D5CDD505-2E9C-101B-9397-08002B2CF9AE}" pid="4" name="ContentType">
    <vt:lpwstr>Intranet Document</vt:lpwstr>
  </property>
  <property fmtid="{D5CDD505-2E9C-101B-9397-08002B2CF9AE}" pid="5" name="display_urn:schemas-microsoft-com:office:office#Editor">
    <vt:lpwstr>Gardiner, Amy</vt:lpwstr>
  </property>
  <property fmtid="{D5CDD505-2E9C-101B-9397-08002B2CF9AE}" pid="6" name="xd_Signature">
    <vt:lpwstr/>
  </property>
  <property fmtid="{D5CDD505-2E9C-101B-9397-08002B2CF9AE}" pid="7" name="TemplateUrl">
    <vt:lpwstr/>
  </property>
  <property fmtid="{D5CDD505-2E9C-101B-9397-08002B2CF9AE}" pid="8" name="xd_ProgID">
    <vt:lpwstr/>
  </property>
  <property fmtid="{D5CDD505-2E9C-101B-9397-08002B2CF9AE}" pid="9" name="display_urn:schemas-microsoft-com:office:office#Author">
    <vt:lpwstr>Gardiner, Amy</vt:lpwstr>
  </property>
  <property fmtid="{D5CDD505-2E9C-101B-9397-08002B2CF9AE}" pid="10" name="ContentTypeId">
    <vt:lpwstr>0x01010097F86F0C24D64525B252BB20BD9D45A700E865BA5D803B404699E9C32717B7F038</vt:lpwstr>
  </property>
  <property fmtid="{D5CDD505-2E9C-101B-9397-08002B2CF9AE}" pid="11" name="CorePublishingComments">
    <vt:lpwstr>powerpoint presentation</vt:lpwstr>
  </property>
  <property fmtid="{D5CDD505-2E9C-101B-9397-08002B2CF9AE}" pid="12" name="CorePublishingDocumentContact">
    <vt:lpwstr/>
  </property>
  <property fmtid="{D5CDD505-2E9C-101B-9397-08002B2CF9AE}" pid="13" name="CorePublishingFileReference">
    <vt:lpwstr/>
  </property>
  <property fmtid="{D5CDD505-2E9C-101B-9397-08002B2CF9AE}" pid="14" name="IncludeInNotificationsAndUpdates">
    <vt:lpwstr>1</vt:lpwstr>
  </property>
  <property fmtid="{D5CDD505-2E9C-101B-9397-08002B2CF9AE}" pid="15" name="DocumentRollupCategory">
    <vt:lpwstr/>
  </property>
  <property fmtid="{D5CDD505-2E9C-101B-9397-08002B2CF9AE}" pid="16" name="IncludeInRSSFeeds">
    <vt:lpwstr>0</vt:lpwstr>
  </property>
  <property fmtid="{D5CDD505-2E9C-101B-9397-08002B2CF9AE}" pid="17" name="CorePublishingDocumentChangeDescription">
    <vt:lpwstr/>
  </property>
  <property fmtid="{D5CDD505-2E9C-101B-9397-08002B2CF9AE}" pid="18" name="PublishingExpirationDate">
    <vt:lpwstr/>
  </property>
  <property fmtid="{D5CDD505-2E9C-101B-9397-08002B2CF9AE}" pid="19" name="KeywordsLookupField">
    <vt:lpwstr/>
  </property>
  <property fmtid="{D5CDD505-2E9C-101B-9397-08002B2CF9AE}" pid="20" name="IncludeInContentRollups">
    <vt:lpwstr>0</vt:lpwstr>
  </property>
  <property fmtid="{D5CDD505-2E9C-101B-9397-08002B2CF9AE}" pid="21" name="PublishingStartDate">
    <vt:lpwstr/>
  </property>
  <property fmtid="{D5CDD505-2E9C-101B-9397-08002B2CF9AE}" pid="22" name="CorePublishingDocumentCategory">
    <vt:lpwstr/>
  </property>
  <property fmtid="{D5CDD505-2E9C-101B-9397-08002B2CF9AE}" pid="23" name="SubjectLookupField">
    <vt:lpwstr/>
  </property>
  <property fmtid="{D5CDD505-2E9C-101B-9397-08002B2CF9AE}" pid="24" name="IPSCategory">
    <vt:lpwstr/>
  </property>
  <property fmtid="{D5CDD505-2E9C-101B-9397-08002B2CF9AE}" pid="25" name="Order">
    <vt:r8>1300</vt:r8>
  </property>
  <property fmtid="{D5CDD505-2E9C-101B-9397-08002B2CF9AE}" pid="26" name="_SourceUrl">
    <vt:lpwstr/>
  </property>
  <property fmtid="{D5CDD505-2E9C-101B-9397-08002B2CF9AE}" pid="27" name="_SharedFileIndex">
    <vt:lpwstr/>
  </property>
</Properties>
</file>